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4" r:id="rId27"/>
    <p:sldId id="285" r:id="rId28"/>
    <p:sldId id="286" r:id="rId29"/>
    <p:sldId id="287" r:id="rId30"/>
    <p:sldId id="282" r:id="rId31"/>
    <p:sldId id="283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5E1C-9130-44CF-9E39-B4F127C2652B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5FBF-5E62-4D83-B7A1-D2CF507E0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75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5E1C-9130-44CF-9E39-B4F127C2652B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5FBF-5E62-4D83-B7A1-D2CF507E0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043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5E1C-9130-44CF-9E39-B4F127C2652B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5FBF-5E62-4D83-B7A1-D2CF507E0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489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5E1C-9130-44CF-9E39-B4F127C2652B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5FBF-5E62-4D83-B7A1-D2CF507E0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358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5E1C-9130-44CF-9E39-B4F127C2652B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5FBF-5E62-4D83-B7A1-D2CF507E0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922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5E1C-9130-44CF-9E39-B4F127C2652B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5FBF-5E62-4D83-B7A1-D2CF507E0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560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5E1C-9130-44CF-9E39-B4F127C2652B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5FBF-5E62-4D83-B7A1-D2CF507E0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598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5E1C-9130-44CF-9E39-B4F127C2652B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5FBF-5E62-4D83-B7A1-D2CF507E0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81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5E1C-9130-44CF-9E39-B4F127C2652B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5FBF-5E62-4D83-B7A1-D2CF507E0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752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5E1C-9130-44CF-9E39-B4F127C2652B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5FBF-5E62-4D83-B7A1-D2CF507E0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535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5E1C-9130-44CF-9E39-B4F127C2652B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5FBF-5E62-4D83-B7A1-D2CF507E0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442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15E1C-9130-44CF-9E39-B4F127C2652B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05FBF-5E62-4D83-B7A1-D2CF507E08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823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1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3.xml"/><Relationship Id="rId7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10" Type="http://schemas.openxmlformats.org/officeDocument/2006/relationships/slide" Target="slide19.xml"/><Relationship Id="rId4" Type="http://schemas.openxmlformats.org/officeDocument/2006/relationships/slide" Target="slide3.xml"/><Relationship Id="rId9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slide" Target="slide11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11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11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15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11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slide" Target="slide11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slide" Target="slide11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slide" Target="slide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slide" Target="slide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slide" Target="slide30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" Target="slide3.xml"/><Relationship Id="rId7" Type="http://schemas.openxmlformats.org/officeDocument/2006/relationships/slide" Target="slide10.xml"/><Relationship Id="rId12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6.xml"/><Relationship Id="rId5" Type="http://schemas.openxmlformats.org/officeDocument/2006/relationships/slide" Target="slide8.xml"/><Relationship Id="rId10" Type="http://schemas.openxmlformats.org/officeDocument/2006/relationships/image" Target="../media/image4.jpeg"/><Relationship Id="rId4" Type="http://schemas.openxmlformats.org/officeDocument/2006/relationships/slide" Target="slide5.xml"/><Relationship Id="rId9" Type="http://schemas.openxmlformats.org/officeDocument/2006/relationships/slide" Target="slide2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5" Type="http://schemas.openxmlformats.org/officeDocument/2006/relationships/slide" Target="slide3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Интерактивный тренажер по химии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Тема: ДИСПЕРСНЫЕ СИСТЕМЫ</a:t>
            </a:r>
          </a:p>
          <a:p>
            <a:pPr algn="r"/>
            <a:r>
              <a:rPr lang="ru-RU" dirty="0"/>
              <a:t>Составила преподаватель Зверева О.В.</a:t>
            </a:r>
          </a:p>
          <a:p>
            <a:pPr algn="r"/>
            <a:r>
              <a:rPr lang="ru-RU" dirty="0"/>
              <a:t> ГБПОУ «Строгановский колледж»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3602038"/>
            <a:ext cx="3035300" cy="303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3371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Гетерогенные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(неоднородные) системы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9882214" y="5786454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35560" y="1519624"/>
            <a:ext cx="83529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неоднородная система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состоящая из однородных частей (фаз), разделённых поверхностью раздела. Однородные части (фазы) могут отличаться друг от друга по составу и свойствам. Фазы гетерогенной системы можно отделить друг от друга механическими методами (отстаиванием, фильтрованием, магнитной сепарацией и т.п.)</a:t>
            </a:r>
          </a:p>
        </p:txBody>
      </p:sp>
      <p:pic>
        <p:nvPicPr>
          <p:cNvPr id="3074" name="Picture 2" descr="http://900igr.net/datai/khimija/CHistye-veschestva-i-smesi/0007-002-CHistye-veschestva-i-smesi.png"/>
          <p:cNvPicPr>
            <a:picLocks noChangeAspect="1" noChangeArrowheads="1"/>
          </p:cNvPicPr>
          <p:nvPr/>
        </p:nvPicPr>
        <p:blipFill>
          <a:blip r:embed="rId3" cstate="print"/>
          <a:srcRect l="48208"/>
          <a:stretch>
            <a:fillRect/>
          </a:stretch>
        </p:blipFill>
        <p:spPr bwMode="auto">
          <a:xfrm>
            <a:off x="7418388" y="2852936"/>
            <a:ext cx="2278013" cy="3416720"/>
          </a:xfrm>
          <a:prstGeom prst="rect">
            <a:avLst/>
          </a:prstGeom>
          <a:noFill/>
        </p:spPr>
      </p:pic>
      <p:pic>
        <p:nvPicPr>
          <p:cNvPr id="3078" name="Picture 6" descr="https://fs00.infourok.ru/images/doc/220/9237/4/img18.jpg"/>
          <p:cNvPicPr>
            <a:picLocks noChangeAspect="1" noChangeArrowheads="1"/>
          </p:cNvPicPr>
          <p:nvPr/>
        </p:nvPicPr>
        <p:blipFill>
          <a:blip r:embed="rId4" cstate="print"/>
          <a:srcRect l="51575" t="65099" r="1963" b="3401"/>
          <a:stretch>
            <a:fillRect/>
          </a:stretch>
        </p:blipFill>
        <p:spPr bwMode="auto">
          <a:xfrm>
            <a:off x="1775520" y="3284984"/>
            <a:ext cx="5664629" cy="2880320"/>
          </a:xfrm>
          <a:prstGeom prst="rect">
            <a:avLst/>
          </a:prstGeom>
          <a:noFill/>
        </p:spPr>
      </p:pic>
      <p:sp>
        <p:nvSpPr>
          <p:cNvPr id="7" name="Скругленный прямоугольник 6">
            <a:hlinkClick r:id="rId5" action="ppaction://hlinksldjump"/>
          </p:cNvPr>
          <p:cNvSpPr/>
          <p:nvPr/>
        </p:nvSpPr>
        <p:spPr>
          <a:xfrm>
            <a:off x="5738810" y="6286520"/>
            <a:ext cx="2786082" cy="428628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 дисперсных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систем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699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 дисперсных систем</a:t>
            </a: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3196991" y="1475889"/>
            <a:ext cx="1785950" cy="8572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 – жидкость</a:t>
            </a:r>
          </a:p>
        </p:txBody>
      </p:sp>
      <p:sp>
        <p:nvSpPr>
          <p:cNvPr id="4" name="Скругленный прямоугольник 3">
            <a:hlinkClick r:id="" action="ppaction://noaction"/>
          </p:cNvPr>
          <p:cNvSpPr/>
          <p:nvPr/>
        </p:nvSpPr>
        <p:spPr>
          <a:xfrm>
            <a:off x="5268693" y="1475889"/>
            <a:ext cx="1785950" cy="8572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 – твердое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вещество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9666314" y="5524987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>
            <a:hlinkClick r:id="rId5" action="ppaction://hlinksldjump"/>
          </p:cNvPr>
          <p:cNvSpPr/>
          <p:nvPr/>
        </p:nvSpPr>
        <p:spPr>
          <a:xfrm>
            <a:off x="7340395" y="1475889"/>
            <a:ext cx="1785950" cy="8572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жидкость – газ</a:t>
            </a:r>
          </a:p>
        </p:txBody>
      </p:sp>
      <p:sp>
        <p:nvSpPr>
          <p:cNvPr id="7" name="Скругленный прямоугольник 6">
            <a:hlinkClick r:id="rId6" action="ppaction://hlinksldjump"/>
          </p:cNvPr>
          <p:cNvSpPr/>
          <p:nvPr/>
        </p:nvSpPr>
        <p:spPr>
          <a:xfrm>
            <a:off x="3196991" y="2476021"/>
            <a:ext cx="1785950" cy="8572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жидкость –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жидкость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>
            <a:hlinkClick r:id="rId7" action="ppaction://hlinksldjump"/>
          </p:cNvPr>
          <p:cNvSpPr/>
          <p:nvPr/>
        </p:nvSpPr>
        <p:spPr>
          <a:xfrm>
            <a:off x="5268693" y="2476021"/>
            <a:ext cx="1785950" cy="8572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жидкость – твердое вещество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89834" y="4547723"/>
            <a:ext cx="6215106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Дисперсная фаза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совокупность мелких однородных твёрдых частиц, капелек жидкости или пузырьков газа, равномерно распределённых в окружающей (дисперсионной) среде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89834" y="5286389"/>
            <a:ext cx="6215106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Дисперсионная среда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непрерывная фаза (тело), в объёме которой распределена другая (дисперсная) фаза в виде мелких твёрдых частиц, капелек жидкости или пузырьков газа</a:t>
            </a:r>
          </a:p>
        </p:txBody>
      </p:sp>
      <p:sp>
        <p:nvSpPr>
          <p:cNvPr id="11" name="Скругленный прямоугольник 10">
            <a:hlinkClick r:id="" action="ppaction://noaction"/>
          </p:cNvPr>
          <p:cNvSpPr/>
          <p:nvPr/>
        </p:nvSpPr>
        <p:spPr>
          <a:xfrm>
            <a:off x="7340395" y="2476021"/>
            <a:ext cx="1785950" cy="8572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action="ppaction://hlinksldjump"/>
              </a:rPr>
              <a:t>твердое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вещество – газ</a:t>
            </a:r>
          </a:p>
        </p:txBody>
      </p:sp>
      <p:sp>
        <p:nvSpPr>
          <p:cNvPr id="12" name="Скругленный прямоугольник 11">
            <a:hlinkClick r:id="rId9" action="ppaction://hlinksldjump"/>
          </p:cNvPr>
          <p:cNvSpPr/>
          <p:nvPr/>
        </p:nvSpPr>
        <p:spPr>
          <a:xfrm>
            <a:off x="4125685" y="3476153"/>
            <a:ext cx="1785950" cy="92869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твердое вещество– жидкость</a:t>
            </a:r>
          </a:p>
        </p:txBody>
      </p:sp>
      <p:sp>
        <p:nvSpPr>
          <p:cNvPr id="13" name="Скругленный прямоугольник 12">
            <a:hlinkClick r:id="" action="ppaction://noaction"/>
          </p:cNvPr>
          <p:cNvSpPr/>
          <p:nvPr/>
        </p:nvSpPr>
        <p:spPr>
          <a:xfrm>
            <a:off x="6197387" y="3476153"/>
            <a:ext cx="2143140" cy="92869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твердое вещество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0" action="ppaction://hlinksldjump"/>
              </a:rPr>
              <a:t>–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твердое вещество</a:t>
            </a:r>
          </a:p>
        </p:txBody>
      </p:sp>
    </p:spTree>
    <p:extLst>
      <p:ext uri="{BB962C8B-B14F-4D97-AF65-F5344CB8AC3E}">
        <p14:creationId xmlns:p14="http://schemas.microsoft.com/office/powerpoint/2010/main" val="248322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 – жидкость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38348" y="1214423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Аэрозоль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это мельчайшие частицы твердых веществ или жидкости, находящиеся в воздухе во взвешенном состоянии</a:t>
            </a:r>
          </a:p>
        </p:txBody>
      </p:sp>
      <p:pic>
        <p:nvPicPr>
          <p:cNvPr id="1026" name="Picture 2" descr="http://1.bp.blogspot.com/-pxyzNFBu0Js/Vjj85psxBuI/AAAAAAAAE30/Iul1Hwadr3o/s320/england-fog-1386758057Ag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24" y="2071679"/>
            <a:ext cx="3048000" cy="20193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http://repead.ru/souamic/%D0%98%D1%82%D0%BE%D0%B3%D0%B8+%D1%81%D0%BE%D1%80%D0%B5%D0%B2%D0%BD%D0%BE%D0%B2%D0%B0%D0%BD%D0%B8%D1%8F+%D0%BD%D0%B0+%D0%BB%D1%83%D1%87%D1%88%D0%B8%D0%B9+%D0%BA%D0%BB%D0%B0%D1%81%D1%81%D0%BD%D1%8B%D0%B9+%D0%BA%D0%BE%D0%BB%D0%BB%D0%B5%D0%BA%D1%82%D0%B8%D0%B2%3A+%D0%BB%D1%83%D1%87%D1%88%D0%B8%D0%B9+%D0%B7%D0%B0+%D0%BC%D0%B0%D0%B9+%D0%B8+%D0%B7%D0%B0+%D0%B3%D0%BE%D0%B4+7%D0%90%21+%D0%9C%D0%BE%D0%BB%D0%BE%D0%B4%D1%86%D1%8B%21c/75056_html_4613160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8583" y="2071679"/>
            <a:ext cx="2667019" cy="2000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2" name="Picture 8" descr="http://carsunit.ru/wp-content/uploads/2016/03/%D0%A1%D1%85%D0%B5%D0%BC%D0%B0-%D0%BA%D0%B0%D1%80%D0%B1%D1%8E%D1%80%D0%B0%D1%82%D0%BE%D1%80%D0%B0-300x2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7144" y="4243409"/>
            <a:ext cx="2857500" cy="21145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Управляющая кнопка: возврат 8">
            <a:hlinkClick r:id="rId5" action="ppaction://hlinksldjump" highlightClick="1"/>
          </p:cNvPr>
          <p:cNvSpPr/>
          <p:nvPr/>
        </p:nvSpPr>
        <p:spPr>
          <a:xfrm>
            <a:off x="9810776" y="5929330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http://1.bp.blogspot.com/-pxyzNFBu0Js/Vjj85psxBuI/AAAAAAAAE30/Iul1Hwadr3o/s320/england-fog-1386758057Ag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1866" y="2071679"/>
            <a:ext cx="3048000" cy="20193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http://www.stihi.su/pics/2012/03/10/19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25679" y="4214818"/>
            <a:ext cx="3021841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615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 – твердое вещество</a:t>
            </a:r>
          </a:p>
        </p:txBody>
      </p:sp>
      <p:pic>
        <p:nvPicPr>
          <p:cNvPr id="27650" name="Picture 2" descr="http://propozhar.ru/upload_files/news/prev/3863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9634" y="1666877"/>
            <a:ext cx="3048000" cy="22860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Tweet_Tower_Bridge_with_sun_190213_(1280x853).jpg"/>
          <p:cNvPicPr>
            <a:picLocks noChangeAspect="1"/>
          </p:cNvPicPr>
          <p:nvPr/>
        </p:nvPicPr>
        <p:blipFill>
          <a:blip r:embed="rId3" cstate="print"/>
          <a:srcRect l="10110"/>
          <a:stretch>
            <a:fillRect/>
          </a:stretch>
        </p:blipFill>
        <p:spPr>
          <a:xfrm>
            <a:off x="6730001" y="1690688"/>
            <a:ext cx="3087158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7654" name="Picture 6" descr="http://www.thomas.ru/sites/default/files/styles/300x_news/public/field/image/hands-731241_1920.jpg?itok=BSb1OG4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3634" y="4183060"/>
            <a:ext cx="3214710" cy="2143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Управляющая кнопка: возврат 6">
            <a:hlinkClick r:id="rId5" action="ppaction://hlinksldjump" highlightClick="1"/>
          </p:cNvPr>
          <p:cNvSpPr/>
          <p:nvPr/>
        </p:nvSpPr>
        <p:spPr>
          <a:xfrm>
            <a:off x="9953652" y="6215082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78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жидкость - газ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38348" y="1214423"/>
            <a:ext cx="8215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представляет собой грубодисперсную двухфазную систему, состоящую из ячеек, заполненных газом и разделенных пленками жидкости</a:t>
            </a:r>
          </a:p>
        </p:txBody>
      </p:sp>
      <p:pic>
        <p:nvPicPr>
          <p:cNvPr id="28674" name="Picture 2" descr="http://fqsmotri.im.afilmik.ru/images/fqsmotri_im_afilmik_ru/9yn30o/eyqdn2/5xb6ic-fqsmotri_im_afilmik_ru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9898" y="2177852"/>
            <a:ext cx="2762250" cy="17240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6" name="Picture 4" descr="http://habitus.kz/sites/default/files/imagecache/news_normal/gaz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6758" y="4176896"/>
            <a:ext cx="3343275" cy="14382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mqdefaul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46033" y="2109098"/>
            <a:ext cx="3048000" cy="1714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Управляющая кнопка: возврат 8">
            <a:hlinkClick r:id="rId5" action="ppaction://hlinksldjump" highlightClick="1"/>
          </p:cNvPr>
          <p:cNvSpPr/>
          <p:nvPr/>
        </p:nvSpPr>
        <p:spPr>
          <a:xfrm>
            <a:off x="9661552" y="5262582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80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жидкость –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жидкость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38348" y="1285860"/>
            <a:ext cx="8001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Эмульсия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дисперсная система, состоящая из микроскопических капель жидкости (дисперсной фазы), распределенных в другой жидкости (дисперсионной среде)</a:t>
            </a:r>
          </a:p>
        </p:txBody>
      </p:sp>
      <p:pic>
        <p:nvPicPr>
          <p:cNvPr id="29698" name="Picture 2" descr="http://www.nyamnyam.msk.ru/kulinarnienovosti/admin/db/stat_img/13408677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6845" y="2428868"/>
            <a:ext cx="2667019" cy="2000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700" name="Picture 4" descr="http://kak-delat-pravilno.ru/media/kak-pravilno-prigotovit/kak-pravilno-prigotovit-majonez_4_1.jpg"/>
          <p:cNvPicPr>
            <a:picLocks noChangeAspect="1" noChangeArrowheads="1"/>
          </p:cNvPicPr>
          <p:nvPr/>
        </p:nvPicPr>
        <p:blipFill>
          <a:blip r:embed="rId3" cstate="print"/>
          <a:srcRect t="10000" b="17499"/>
          <a:stretch>
            <a:fillRect/>
          </a:stretch>
        </p:blipFill>
        <p:spPr bwMode="auto">
          <a:xfrm>
            <a:off x="4595802" y="2409224"/>
            <a:ext cx="2786062" cy="20199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702" name="Picture 6" descr="http://barnaul-3852.my1.ru/_pu/1/404246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7637" y="2357430"/>
            <a:ext cx="2786082" cy="2095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ytoplasm.jpg"/>
          <p:cNvPicPr>
            <a:picLocks noChangeAspect="1"/>
          </p:cNvPicPr>
          <p:nvPr/>
        </p:nvPicPr>
        <p:blipFill>
          <a:blip r:embed="rId5" cstate="print"/>
          <a:srcRect l="28853" b="3386"/>
          <a:stretch>
            <a:fillRect/>
          </a:stretch>
        </p:blipFill>
        <p:spPr>
          <a:xfrm>
            <a:off x="4457227" y="4676778"/>
            <a:ext cx="3063212" cy="20383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Управляющая кнопка: возврат 9">
            <a:hlinkClick r:id="rId6" action="ppaction://hlinksldjump" highlightClick="1"/>
          </p:cNvPr>
          <p:cNvSpPr/>
          <p:nvPr/>
        </p:nvSpPr>
        <p:spPr>
          <a:xfrm>
            <a:off x="9953652" y="6215082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95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жидкость – твердое вещество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66910" y="1285861"/>
            <a:ext cx="8215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Суспензия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смесь веществ, где твёрдое вещество распределено в виде мельчайших частиц в жидком веществе во взвешенном (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неосевшем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состоянии</a:t>
            </a:r>
          </a:p>
        </p:txBody>
      </p:sp>
      <p:pic>
        <p:nvPicPr>
          <p:cNvPr id="30722" name="Picture 2" descr="http://sakhvesti.ru/p/skr_0303200811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6186" y="2171694"/>
            <a:ext cx="2857500" cy="18335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24" name="Picture 4" descr="http://russkaya-banja.ru/images/materialy/kladochnyj-rastv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171694"/>
            <a:ext cx="2857500" cy="17907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26" name="Picture 6" descr="http://vovet.ru/uploads/img/5b/c02d4671966214bd5b5ae68ed03c19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7250" y="4244758"/>
            <a:ext cx="2857500" cy="19240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Управляющая кнопка: возврат 7">
            <a:hlinkClick r:id="rId5" action="ppaction://hlinksldjump" highlightClick="1"/>
          </p:cNvPr>
          <p:cNvSpPr/>
          <p:nvPr/>
        </p:nvSpPr>
        <p:spPr>
          <a:xfrm>
            <a:off x="9953652" y="6215082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10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твердое вещество – газ</a:t>
            </a:r>
          </a:p>
        </p:txBody>
      </p:sp>
      <p:pic>
        <p:nvPicPr>
          <p:cNvPr id="31746" name="Picture 2" descr="http://mywishlist.ru/pic/i/wish/300x300/007/915/55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04" y="1500174"/>
            <a:ext cx="2857500" cy="1905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750" name="Picture 6" descr="http://pic1.sovetochka.net/uploads/2014/12/24/900263_650x6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67042" y="3786191"/>
            <a:ext cx="3048000" cy="19812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346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7504" y="3786191"/>
            <a:ext cx="3460760" cy="21629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Управляющая кнопка: возврат 7">
            <a:hlinkClick r:id="rId5" action="ppaction://hlinksldjump" highlightClick="1"/>
          </p:cNvPr>
          <p:cNvSpPr/>
          <p:nvPr/>
        </p:nvSpPr>
        <p:spPr>
          <a:xfrm>
            <a:off x="10398152" y="6149715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810248" y="6215082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Твердая пена</a:t>
            </a:r>
          </a:p>
        </p:txBody>
      </p:sp>
      <p:pic>
        <p:nvPicPr>
          <p:cNvPr id="5122" name="Picture 2" descr="http://st14.stpulscen.ru/images/product/075/864/217_big.jpg"/>
          <p:cNvPicPr>
            <a:picLocks noChangeAspect="1" noChangeArrowheads="1"/>
          </p:cNvPicPr>
          <p:nvPr/>
        </p:nvPicPr>
        <p:blipFill>
          <a:blip r:embed="rId6"/>
          <a:srcRect l="9091" r="6061"/>
          <a:stretch>
            <a:fillRect/>
          </a:stretch>
        </p:blipFill>
        <p:spPr bwMode="auto">
          <a:xfrm>
            <a:off x="6238876" y="1500175"/>
            <a:ext cx="4000528" cy="19049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430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mqdefault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7562" y="5192202"/>
            <a:ext cx="2812323" cy="15819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твердое вещество – жидкость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66910" y="1214422"/>
            <a:ext cx="8286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Гели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структурированные системы, состоящие из высокомолекулярных и низкомолекулярных веществ. Наличие трёхмерного полимерного каркаса (сетки) сообщает гелям механические свойства твёрдых тел: отсутствие текучести, способность сохранять форму, прочность и способность к деформации (пластичность и упругость)</a:t>
            </a:r>
          </a:p>
        </p:txBody>
      </p:sp>
      <p:pic>
        <p:nvPicPr>
          <p:cNvPr id="32770" name="Picture 2" descr="http://images.tastespotting.com/uploads/thumbnail/979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2111" y="2888826"/>
            <a:ext cx="2303376" cy="21841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zhelatin-mozhno-li-diabetikam.jpg"/>
          <p:cNvPicPr>
            <a:picLocks noChangeAspect="1"/>
          </p:cNvPicPr>
          <p:nvPr/>
        </p:nvPicPr>
        <p:blipFill>
          <a:blip r:embed="rId4" cstate="print"/>
          <a:srcRect t="20833" b="7291"/>
          <a:stretch>
            <a:fillRect/>
          </a:stretch>
        </p:blipFill>
        <p:spPr>
          <a:xfrm>
            <a:off x="5025224" y="2818536"/>
            <a:ext cx="2384968" cy="21427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Управляющая кнопка: возврат 6">
            <a:hlinkClick r:id="rId5" action="ppaction://hlinksldjump" highlightClick="1"/>
          </p:cNvPr>
          <p:cNvSpPr/>
          <p:nvPr/>
        </p:nvSpPr>
        <p:spPr>
          <a:xfrm>
            <a:off x="9953652" y="6215082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://www.compoundingpharmacy.pro/wp-content/uploads/2016/02/ge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7637" y="2818536"/>
            <a:ext cx="2777777" cy="20476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944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596" y="274638"/>
            <a:ext cx="8715436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твердое вещество – твердое вещество</a:t>
            </a:r>
          </a:p>
        </p:txBody>
      </p:sp>
      <p:pic>
        <p:nvPicPr>
          <p:cNvPr id="33794" name="Picture 2" descr="http://unsworth-primary.co.uk/wp-content/uploads/2015/04/rock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5718" y="1467977"/>
            <a:ext cx="2857520" cy="22678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3796" name="Picture 4" descr="http://krossmoney.ru/wp-content/uploads/2014/01/12_01_23_janney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0267" y="1467976"/>
            <a:ext cx="3230365" cy="22678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9953652" y="6215082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798" name="Picture 6" descr="http://stylestore.com.ua/content/data/images/blog/vybor-bizhuterii-i-ukrashenij/2013-04/05_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1507" y="3896871"/>
            <a:ext cx="2857520" cy="21399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529345" y="6280449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Твердый золь</a:t>
            </a:r>
          </a:p>
        </p:txBody>
      </p:sp>
    </p:spTree>
    <p:extLst>
      <p:ext uri="{BB962C8B-B14F-4D97-AF65-F5344CB8AC3E}">
        <p14:creationId xmlns:p14="http://schemas.microsoft.com/office/powerpoint/2010/main" val="180622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7508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/>
            <a:r>
              <a:rPr lang="ru-RU" dirty="0"/>
              <a:t>Пояснение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Интерактивный тренажер «Дисперсные системы» создан в качестве справочного материала по теме</a:t>
            </a:r>
          </a:p>
          <a:p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быть использован на уроке, а также для самостоятельного изучения обучающимися дома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66431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5"/>
            <a:ext cx="12192000" cy="68400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4358" y="274638"/>
            <a:ext cx="8879360" cy="11430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Тест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683817" y="1186805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Установите соответствие: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12379" y="1784089"/>
            <a:ext cx="31432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дисперсной системы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смесь воды и соли 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железные опилки с песком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смесь воды с бензином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мед с водой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24360" y="1867627"/>
            <a:ext cx="30003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разделения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 разделение с помощью магнита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б) выпаривание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в) отстаивание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г) фильтрование</a:t>
            </a: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3085672" y="3841110"/>
            <a:ext cx="2571768" cy="7143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1-б,2-а,3-в,4-г</a:t>
            </a:r>
          </a:p>
        </p:txBody>
      </p:sp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6173657" y="3841110"/>
            <a:ext cx="2571768" cy="7143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1-г,2-в,3-а,4-б</a:t>
            </a: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4625379" y="4936902"/>
            <a:ext cx="2571768" cy="7143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1-а,2-г,3-г,4-в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9953652" y="5715016"/>
            <a:ext cx="500066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41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7"/>
            <a:ext cx="12192000" cy="686773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72291" y="436184"/>
            <a:ext cx="62151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Укажите чистые вещества:</a:t>
            </a:r>
          </a:p>
          <a:p>
            <a:pPr marL="342900" indent="-342900">
              <a:buAutoNum type="arabicParenR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воздух</a:t>
            </a:r>
          </a:p>
          <a:p>
            <a:pPr marL="342900" indent="-342900">
              <a:buAutoNum type="arabicParenR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азот</a:t>
            </a:r>
          </a:p>
          <a:p>
            <a:pPr marL="342900" indent="-342900">
              <a:buAutoNum type="arabicParenR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дистиллированная вода</a:t>
            </a:r>
          </a:p>
          <a:p>
            <a:pPr marL="342900" indent="-342900">
              <a:buAutoNum type="arabicParenR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газированная вода</a:t>
            </a:r>
          </a:p>
        </p:txBody>
      </p:sp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3640285" y="2809417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1,2</a:t>
            </a:r>
          </a:p>
        </p:txBody>
      </p: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6061596" y="2809417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2,3</a:t>
            </a: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3640285" y="3944473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2,4</a:t>
            </a: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6061596" y="3880863"/>
            <a:ext cx="1214446" cy="8494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1,3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9953652" y="5715016"/>
            <a:ext cx="500066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94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6685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06531" y="405589"/>
            <a:ext cx="62151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Чистые вещества, в отличие от смесей: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имеют постоянные физические и химические свойства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имеют только постоянные физические свойства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имеют постоянный количественный и качественный состав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имеют только постоянные химические свойства</a:t>
            </a:r>
          </a:p>
        </p:txBody>
      </p:sp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3743156" y="3996846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6274595" y="3996846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3743156" y="5048097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6274595" y="5048097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9953652" y="5715016"/>
            <a:ext cx="500066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89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8002" cy="688663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81290" y="364622"/>
            <a:ext cx="62151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Укажите неоднородные смеси веществ: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гранит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раствор сахара в воде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морковный сок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сметана</a:t>
            </a:r>
          </a:p>
        </p:txBody>
      </p:sp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3377891" y="2737855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1,2,3</a:t>
            </a:r>
          </a:p>
        </p:txBody>
      </p: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5648129" y="2739100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1,3,4</a:t>
            </a: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3377891" y="4103500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2,3,4</a:t>
            </a: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5648129" y="4103500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1,3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9953652" y="5715016"/>
            <a:ext cx="500066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9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6127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52089" y="460038"/>
            <a:ext cx="62151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Укажите однородные смеси веществ: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раствор йода в спирте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кефир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сплав золота и меди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смесь муки и соли</a:t>
            </a:r>
          </a:p>
        </p:txBody>
      </p:sp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3513063" y="2914015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1,2</a:t>
            </a:r>
          </a:p>
        </p:txBody>
      </p: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6085450" y="2882210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2,4</a:t>
            </a: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3513063" y="4151208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2,3</a:t>
            </a:r>
          </a:p>
        </p:txBody>
      </p:sp>
      <p:sp>
        <p:nvSpPr>
          <p:cNvPr id="6" name="Скругленный прямоугольник 5">
            <a:hlinkClick r:id="rId5" action="ppaction://hlinksldjump"/>
          </p:cNvPr>
          <p:cNvSpPr/>
          <p:nvPr/>
        </p:nvSpPr>
        <p:spPr>
          <a:xfrm>
            <a:off x="6085450" y="4095548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1,3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9953652" y="5715016"/>
            <a:ext cx="500066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58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5011" cy="68330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98580" y="388476"/>
            <a:ext cx="62151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Однородную смесь можно получить путем смешивания следующих веществ: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угля и песка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углекислого газа и воздуха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азота и кислорода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глины и воды</a:t>
            </a:r>
          </a:p>
        </p:txBody>
      </p:sp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3703895" y="3170057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1,2</a:t>
            </a:r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6106133" y="3170057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2,4</a:t>
            </a: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3703895" y="4309862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2,3</a:t>
            </a: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6106133" y="4309862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1,3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9321800" y="5524500"/>
            <a:ext cx="609600" cy="5588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68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5011" cy="68330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11400" y="388476"/>
            <a:ext cx="8559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Дисперсная система, в которой дисперсной фазой является жидкость, а дисперсионной средой — газ: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пена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туман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дым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эмульсия</a:t>
            </a:r>
          </a:p>
        </p:txBody>
      </p:sp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3703895" y="3170057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6106133" y="3170057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3703895" y="4309862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6106133" y="4309862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9258300" y="5397500"/>
            <a:ext cx="787400" cy="5842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01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5011" cy="68330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98580" y="388476"/>
            <a:ext cx="71995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Дисперсная система, в которой дисперсной фазой является твердое вещество, а дисперсионной средой — газ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пена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туман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эмульсия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дым</a:t>
            </a:r>
          </a:p>
        </p:txBody>
      </p:sp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3703895" y="3170057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6106133" y="3170057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3703895" y="4309862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6106133" y="4309862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9245600" y="5524500"/>
            <a:ext cx="6731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54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5011" cy="68330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98580" y="388476"/>
            <a:ext cx="68836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Смесь глины с водой представляет собой: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эмульсию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Истинный раствор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суспензию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Коллоидный раствор</a:t>
            </a:r>
          </a:p>
        </p:txBody>
      </p:sp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3703895" y="3170057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6106133" y="3170057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3703895" y="4309862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6106133" y="4309862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9423400" y="5600700"/>
            <a:ext cx="698500" cy="635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27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5011" cy="68330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98580" y="388476"/>
            <a:ext cx="74551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10. Смесь растительного масла с водой представляет собой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эмульсию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Истинный раствор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суспензию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Коллоидный раствор</a:t>
            </a:r>
          </a:p>
        </p:txBody>
      </p:sp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3703895" y="3170057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6106133" y="3170057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3703895" y="4309862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6106133" y="4309862"/>
            <a:ext cx="1214446" cy="78581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8" name="Управляющая кнопка: возврат 7">
            <a:hlinkClick r:id="rId5" action="ppaction://hlinksldjump" highlightClick="1"/>
          </p:cNvPr>
          <p:cNvSpPr/>
          <p:nvPr/>
        </p:nvSpPr>
        <p:spPr>
          <a:xfrm>
            <a:off x="9882214" y="5786454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16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34322" y="2454507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 граница раздела?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245890" y="2446139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Состоит из атомов одного элемента</a:t>
            </a:r>
          </a:p>
        </p:txBody>
      </p:sp>
      <p:cxnSp>
        <p:nvCxnSpPr>
          <p:cNvPr id="33" name="Соединительная линия уступом 32"/>
          <p:cNvCxnSpPr/>
          <p:nvPr/>
        </p:nvCxnSpPr>
        <p:spPr>
          <a:xfrm rot="10800000" flipH="1" flipV="1">
            <a:off x="9150546" y="2693309"/>
            <a:ext cx="432048" cy="14401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Соединительная линия уступом 31"/>
          <p:cNvCxnSpPr/>
          <p:nvPr/>
        </p:nvCxnSpPr>
        <p:spPr>
          <a:xfrm rot="10800000" flipV="1">
            <a:off x="6702274" y="2684017"/>
            <a:ext cx="432048" cy="14401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6812454" y="2732051"/>
            <a:ext cx="642942" cy="79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/>
          <p:nvPr/>
        </p:nvCxnSpPr>
        <p:spPr>
          <a:xfrm rot="10800000" flipV="1">
            <a:off x="4830066" y="1676829"/>
            <a:ext cx="432048" cy="14401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/>
          <p:nvPr/>
        </p:nvCxnSpPr>
        <p:spPr>
          <a:xfrm rot="10800000" flipH="1" flipV="1">
            <a:off x="7134322" y="1676830"/>
            <a:ext cx="432048" cy="14401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Соединительная линия уступом 27"/>
          <p:cNvCxnSpPr/>
          <p:nvPr/>
        </p:nvCxnSpPr>
        <p:spPr>
          <a:xfrm rot="10800000" flipV="1">
            <a:off x="2813842" y="2675649"/>
            <a:ext cx="432048" cy="14401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Соединительная линия уступом 30"/>
          <p:cNvCxnSpPr/>
          <p:nvPr/>
        </p:nvCxnSpPr>
        <p:spPr>
          <a:xfrm rot="10800000" flipH="1" flipV="1">
            <a:off x="5262114" y="2684941"/>
            <a:ext cx="432048" cy="14401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125772" y="1448157"/>
            <a:ext cx="8550" cy="58871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5262114" y="1448951"/>
            <a:ext cx="7064" cy="51591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8828678" y="2737751"/>
            <a:ext cx="642942" cy="79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4940245" y="2723683"/>
            <a:ext cx="642942" cy="79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924022" y="2723683"/>
            <a:ext cx="642942" cy="79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hlinkClick r:id="rId2" action="ppaction://hlinksldjump"/>
          </p:cNvPr>
          <p:cNvSpPr txBox="1"/>
          <p:nvPr/>
        </p:nvSpPr>
        <p:spPr>
          <a:xfrm>
            <a:off x="4696880" y="642919"/>
            <a:ext cx="3000396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Химические системы</a:t>
            </a:r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2839492" y="1973982"/>
            <a:ext cx="3000396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Чистые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вещества</a:t>
            </a:r>
          </a:p>
        </p:txBody>
      </p:sp>
      <p:sp>
        <p:nvSpPr>
          <p:cNvPr id="4" name="TextBox 3">
            <a:hlinkClick r:id="rId5" action="ppaction://hlinksldjump"/>
          </p:cNvPr>
          <p:cNvSpPr txBox="1"/>
          <p:nvPr/>
        </p:nvSpPr>
        <p:spPr>
          <a:xfrm>
            <a:off x="6554268" y="1973982"/>
            <a:ext cx="3000396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Смеси </a:t>
            </a:r>
          </a:p>
        </p:txBody>
      </p:sp>
      <p:sp>
        <p:nvSpPr>
          <p:cNvPr id="7" name="TextBox 6">
            <a:hlinkClick r:id="rId6" action="ppaction://hlinksldjump"/>
          </p:cNvPr>
          <p:cNvSpPr txBox="1"/>
          <p:nvPr/>
        </p:nvSpPr>
        <p:spPr>
          <a:xfrm>
            <a:off x="6285616" y="3045550"/>
            <a:ext cx="2064634" cy="70788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Гомогенные (однородные)</a:t>
            </a: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8418762" y="3045551"/>
            <a:ext cx="2271804" cy="70788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Гетерогенные (неоднородные)</a:t>
            </a:r>
          </a:p>
        </p:txBody>
      </p:sp>
      <p:sp>
        <p:nvSpPr>
          <p:cNvPr id="19" name="Управляющая кнопка: настраиваемая 18">
            <a:hlinkClick r:id="" action="ppaction://hlinkshowjump?jump=endshow" highlightClick="1"/>
          </p:cNvPr>
          <p:cNvSpPr/>
          <p:nvPr/>
        </p:nvSpPr>
        <p:spPr>
          <a:xfrm>
            <a:off x="9810776" y="5715016"/>
            <a:ext cx="571504" cy="57150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end</a:t>
            </a:r>
            <a:endParaRPr lang="ru-RU" dirty="0"/>
          </a:p>
        </p:txBody>
      </p:sp>
      <p:pic>
        <p:nvPicPr>
          <p:cNvPr id="2050" name="Picture 2" descr="http://rosakademy.ru/images/test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10268" y="4143380"/>
            <a:ext cx="2857500" cy="1085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5102362" y="1476541"/>
            <a:ext cx="2204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Изменяемый состав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254002" y="1604821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422354" y="1604821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309786" y="2603641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550146" y="261293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126210" y="2612009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438578" y="262130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</a:p>
        </p:txBody>
      </p:sp>
      <p:pic>
        <p:nvPicPr>
          <p:cNvPr id="12290" name="Picture 2" descr="http://combiboilersleeds.com/images/testing/testing-3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95802" y="4143380"/>
            <a:ext cx="1071590" cy="10715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" name="TextBox 39"/>
          <p:cNvSpPr txBox="1"/>
          <p:nvPr/>
        </p:nvSpPr>
        <p:spPr>
          <a:xfrm>
            <a:off x="4595802" y="5357827"/>
            <a:ext cx="4143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Инструкция: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после изучения всей темы запустите «Тест» для закрепления знаний по теме</a:t>
            </a:r>
          </a:p>
        </p:txBody>
      </p:sp>
      <p:sp>
        <p:nvSpPr>
          <p:cNvPr id="41" name="TextBox 40">
            <a:hlinkClick r:id="rId11" action="ppaction://hlinksldjump"/>
          </p:cNvPr>
          <p:cNvSpPr txBox="1"/>
          <p:nvPr/>
        </p:nvSpPr>
        <p:spPr>
          <a:xfrm>
            <a:off x="1847910" y="3045550"/>
            <a:ext cx="2206028" cy="70788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Простые вещества</a:t>
            </a:r>
          </a:p>
        </p:txBody>
      </p:sp>
      <p:sp>
        <p:nvSpPr>
          <p:cNvPr id="42" name="TextBox 41">
            <a:hlinkClick r:id="rId12" action="ppaction://hlinksldjump"/>
          </p:cNvPr>
          <p:cNvSpPr txBox="1"/>
          <p:nvPr/>
        </p:nvSpPr>
        <p:spPr>
          <a:xfrm>
            <a:off x="4109192" y="3045550"/>
            <a:ext cx="2034688" cy="70788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Сложные  </a:t>
            </a:r>
            <a:r>
              <a:rPr lang="ru-RU" sz="2000" dirty="0">
                <a:solidFill>
                  <a:schemeClr val="bg1"/>
                </a:solidFill>
                <a:hlinkClick r:id="rId12" action="ppaction://hlinksldjump"/>
              </a:rPr>
              <a:t>вещества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410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quality-clip-art-771839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7044" y="404664"/>
            <a:ext cx="4365104" cy="436510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6001" y="4797152"/>
            <a:ext cx="2029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верно</a:t>
            </a: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9882214" y="5786454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80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dcros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34774" y="980729"/>
            <a:ext cx="2490119" cy="24901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2861" y="3714752"/>
            <a:ext cx="640448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неверно, попробуй еще раз</a:t>
            </a: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9882214" y="5786454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18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Химические системы</a:t>
            </a:r>
          </a:p>
        </p:txBody>
      </p:sp>
      <p:pic>
        <p:nvPicPr>
          <p:cNvPr id="4" name="Рисунок 3" descr="Габриелян. Химия для колледжей_32.jpg"/>
          <p:cNvPicPr>
            <a:picLocks noChangeAspect="1"/>
          </p:cNvPicPr>
          <p:nvPr/>
        </p:nvPicPr>
        <p:blipFill>
          <a:blip r:embed="rId3" cstate="print">
            <a:lum bright="5000"/>
          </a:blip>
          <a:stretch>
            <a:fillRect/>
          </a:stretch>
        </p:blipFill>
        <p:spPr>
          <a:xfrm>
            <a:off x="4324014" y="1214422"/>
            <a:ext cx="6201143" cy="5500726"/>
          </a:xfrm>
          <a:prstGeom prst="rect">
            <a:avLst/>
          </a:prstGeom>
        </p:spPr>
      </p:pic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10167966" y="6429396"/>
            <a:ext cx="428628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38200" y="2636913"/>
            <a:ext cx="31215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 дисперсных систем</a:t>
            </a:r>
          </a:p>
        </p:txBody>
      </p:sp>
    </p:spTree>
    <p:extLst>
      <p:ext uri="{BB962C8B-B14F-4D97-AF65-F5344CB8AC3E}">
        <p14:creationId xmlns:p14="http://schemas.microsoft.com/office/powerpoint/2010/main" val="97865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Чистые вещества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81224" y="1285860"/>
            <a:ext cx="7858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Чистое вещество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имеет определенный постоянный состав или структуру</a:t>
            </a:r>
          </a:p>
        </p:txBody>
      </p:sp>
      <p:pic>
        <p:nvPicPr>
          <p:cNvPr id="1026" name="Picture 2" descr="http://svopi.ru/uploads/posts/2016-02/1456308725_npp-news-14588666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6910" y="2284376"/>
            <a:ext cx="4143324" cy="26448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http://dsov20.ucoz.ru/_si/1/049095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3190" y="3374482"/>
            <a:ext cx="3929090" cy="26262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Управляющая кнопка: возврат 5">
            <a:hlinkClick r:id="rId5" action="ppaction://hlinksldjump" highlightClick="1"/>
          </p:cNvPr>
          <p:cNvSpPr/>
          <p:nvPr/>
        </p:nvSpPr>
        <p:spPr>
          <a:xfrm>
            <a:off x="9667900" y="6179351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8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981200" y="27463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Простые вещества –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вещества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, состоящие из атомов одного и того же химического элемента</a:t>
            </a:r>
          </a:p>
        </p:txBody>
      </p:sp>
      <p:pic>
        <p:nvPicPr>
          <p:cNvPr id="3" name="Picture 2" descr="http://fs1.ppt4web.ru/images/1487/62003/640/img7.jpg"/>
          <p:cNvPicPr>
            <a:picLocks noChangeAspect="1" noChangeArrowheads="1"/>
          </p:cNvPicPr>
          <p:nvPr/>
        </p:nvPicPr>
        <p:blipFill>
          <a:blip r:embed="rId2" cstate="print"/>
          <a:srcRect t="14063" r="2734" b="7812"/>
          <a:stretch>
            <a:fillRect/>
          </a:stretch>
        </p:blipFill>
        <p:spPr bwMode="auto">
          <a:xfrm>
            <a:off x="1719668" y="1428736"/>
            <a:ext cx="8779730" cy="5288994"/>
          </a:xfrm>
          <a:prstGeom prst="rect">
            <a:avLst/>
          </a:prstGeom>
          <a:noFill/>
        </p:spPr>
      </p:pic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9925048" y="6217664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55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991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Сложные вещества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–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вещества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, состоящие из атомов двух или более химических элементов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 descr="http://fs1.ppt4web.ru/images/1487/62003/640/img8.jpg"/>
          <p:cNvPicPr>
            <a:picLocks noChangeAspect="1" noChangeArrowheads="1"/>
          </p:cNvPicPr>
          <p:nvPr/>
        </p:nvPicPr>
        <p:blipFill>
          <a:blip r:embed="rId2" cstate="print"/>
          <a:srcRect t="14063"/>
          <a:stretch>
            <a:fillRect/>
          </a:stretch>
        </p:blipFill>
        <p:spPr bwMode="auto">
          <a:xfrm>
            <a:off x="2309786" y="1428737"/>
            <a:ext cx="8215370" cy="5295057"/>
          </a:xfrm>
          <a:prstGeom prst="rect">
            <a:avLst/>
          </a:prstGeom>
          <a:noFill/>
        </p:spPr>
      </p:pic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9882214" y="5786454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15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Смеси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38348" y="1142984"/>
            <a:ext cx="8143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Смесь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— система, состоящая из двух или более веществ (компонентов)</a:t>
            </a:r>
          </a:p>
        </p:txBody>
      </p:sp>
      <p:sp>
        <p:nvSpPr>
          <p:cNvPr id="19464" name="AutoShape 8" descr="https://fs00.infourok.ru/images/doc/220/9237/4/img17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img17.jpg"/>
          <p:cNvPicPr>
            <a:picLocks noChangeAspect="1"/>
          </p:cNvPicPr>
          <p:nvPr/>
        </p:nvPicPr>
        <p:blipFill>
          <a:blip r:embed="rId2" cstate="print"/>
          <a:srcRect l="826" r="10753" b="10035"/>
          <a:stretch>
            <a:fillRect/>
          </a:stretch>
        </p:blipFill>
        <p:spPr>
          <a:xfrm>
            <a:off x="2381224" y="1643050"/>
            <a:ext cx="7643866" cy="518487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453586" y="3643314"/>
            <a:ext cx="285752" cy="142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9407906" y="3495339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с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Управляющая кнопка: возврат 10">
            <a:hlinkClick r:id="rId3" action="ppaction://hlinksldjump" highlightClick="1"/>
          </p:cNvPr>
          <p:cNvSpPr/>
          <p:nvPr/>
        </p:nvSpPr>
        <p:spPr>
          <a:xfrm>
            <a:off x="10263214" y="6327863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38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Гомогенные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(однородные) системы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9882214" y="5786454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207568" y="1340768"/>
            <a:ext cx="8208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однородная система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 химический состав и физические свойства которой во всех частях одинаковы или меняются непрерывно (между частями системы нет поверхностей раздела). В гомогенной системе из двух и более химических компонентов каждый компонент распределен в массе другого в виде молекул, атомов, ионов. Составные части гомогенной системы нельзя отделить друг от друга механическим путём.</a:t>
            </a:r>
          </a:p>
        </p:txBody>
      </p:sp>
      <p:pic>
        <p:nvPicPr>
          <p:cNvPr id="4098" name="Picture 2" descr="http://900igr.net/datai/khimija/CHistye-veschestva-i-smesi/0007-002-CHistye-veschestva-i-smesi.png"/>
          <p:cNvPicPr>
            <a:picLocks noChangeAspect="1" noChangeArrowheads="1"/>
          </p:cNvPicPr>
          <p:nvPr/>
        </p:nvPicPr>
        <p:blipFill>
          <a:blip r:embed="rId3" cstate="print"/>
          <a:srcRect r="49601"/>
          <a:stretch>
            <a:fillRect/>
          </a:stretch>
        </p:blipFill>
        <p:spPr bwMode="auto">
          <a:xfrm>
            <a:off x="7392144" y="2924944"/>
            <a:ext cx="2232248" cy="3440596"/>
          </a:xfrm>
          <a:prstGeom prst="rect">
            <a:avLst/>
          </a:prstGeom>
          <a:noFill/>
        </p:spPr>
      </p:pic>
      <p:pic>
        <p:nvPicPr>
          <p:cNvPr id="6" name="Picture 4" descr="https://fs00.infourok.ru/images/doc/220/9237/4/img18.jpg"/>
          <p:cNvPicPr>
            <a:picLocks noChangeAspect="1" noChangeArrowheads="1"/>
          </p:cNvPicPr>
          <p:nvPr/>
        </p:nvPicPr>
        <p:blipFill>
          <a:blip r:embed="rId4" cstate="print"/>
          <a:srcRect l="1442" t="63901" r="54671" b="3610"/>
          <a:stretch>
            <a:fillRect/>
          </a:stretch>
        </p:blipFill>
        <p:spPr bwMode="auto">
          <a:xfrm>
            <a:off x="1668016" y="3284984"/>
            <a:ext cx="5580112" cy="2592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5917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869</Words>
  <Application>Microsoft Office PowerPoint</Application>
  <PresentationFormat>Широкоэкранный</PresentationFormat>
  <Paragraphs>163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Тема Office</vt:lpstr>
      <vt:lpstr>Интерактивный тренажер по химии</vt:lpstr>
      <vt:lpstr>Пояснение </vt:lpstr>
      <vt:lpstr>Презентация PowerPoint</vt:lpstr>
      <vt:lpstr>Химические системы</vt:lpstr>
      <vt:lpstr>Чистые вещества</vt:lpstr>
      <vt:lpstr>Презентация PowerPoint</vt:lpstr>
      <vt:lpstr>Презентация PowerPoint</vt:lpstr>
      <vt:lpstr>Смеси</vt:lpstr>
      <vt:lpstr>Гомогенные (однородные) системы</vt:lpstr>
      <vt:lpstr>Гетерогенные (неоднородные) системы</vt:lpstr>
      <vt:lpstr>Типы дисперсных систем</vt:lpstr>
      <vt:lpstr>газ – жидкость</vt:lpstr>
      <vt:lpstr>газ – твердое вещество</vt:lpstr>
      <vt:lpstr>жидкость - газ</vt:lpstr>
      <vt:lpstr>жидкость – жидкость</vt:lpstr>
      <vt:lpstr>жидкость – твердое вещество</vt:lpstr>
      <vt:lpstr>твердое вещество – газ</vt:lpstr>
      <vt:lpstr>твердое вещество – жидкость</vt:lpstr>
      <vt:lpstr>твердое вещество – твердое вещество</vt:lpstr>
      <vt:lpstr>Тест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Интерактивный тренажер по химии</dc:title>
  <dc:creator>User</dc:creator>
  <cp:lastModifiedBy>Карпович О.В</cp:lastModifiedBy>
  <cp:revision>16</cp:revision>
  <dcterms:created xsi:type="dcterms:W3CDTF">2025-06-06T08:15:56Z</dcterms:created>
  <dcterms:modified xsi:type="dcterms:W3CDTF">2025-06-26T08:59:07Z</dcterms:modified>
</cp:coreProperties>
</file>